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662" r:id="rId2"/>
    <p:sldId id="4676" r:id="rId3"/>
    <p:sldId id="4675" r:id="rId4"/>
    <p:sldId id="4677" r:id="rId5"/>
    <p:sldId id="4678" r:id="rId6"/>
    <p:sldId id="4679" r:id="rId7"/>
    <p:sldId id="4680" r:id="rId8"/>
    <p:sldId id="4681" r:id="rId9"/>
    <p:sldId id="4683" r:id="rId10"/>
    <p:sldId id="4684" r:id="rId11"/>
    <p:sldId id="4685" r:id="rId12"/>
    <p:sldId id="4687" r:id="rId1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7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a, Jimena" userId="3cac6c87-2558-418f-84f2-067e310f8bcc" providerId="ADAL" clId="{9D2C2BA4-2401-4464-AD9A-55B57E0514FB}"/>
    <pc:docChg chg="modSld">
      <pc:chgData name="Oliva, Jimena" userId="3cac6c87-2558-418f-84f2-067e310f8bcc" providerId="ADAL" clId="{9D2C2BA4-2401-4464-AD9A-55B57E0514FB}" dt="2024-07-04T19:36:28.597" v="6" actId="1076"/>
      <pc:docMkLst>
        <pc:docMk/>
      </pc:docMkLst>
      <pc:sldChg chg="modSp mod">
        <pc:chgData name="Oliva, Jimena" userId="3cac6c87-2558-418f-84f2-067e310f8bcc" providerId="ADAL" clId="{9D2C2BA4-2401-4464-AD9A-55B57E0514FB}" dt="2024-07-04T19:36:10.954" v="4" actId="1076"/>
        <pc:sldMkLst>
          <pc:docMk/>
          <pc:sldMk cId="921527673" sldId="4683"/>
        </pc:sldMkLst>
        <pc:spChg chg="mod">
          <ac:chgData name="Oliva, Jimena" userId="3cac6c87-2558-418f-84f2-067e310f8bcc" providerId="ADAL" clId="{9D2C2BA4-2401-4464-AD9A-55B57E0514FB}" dt="2024-07-04T19:36:10.954" v="4" actId="1076"/>
          <ac:spMkLst>
            <pc:docMk/>
            <pc:sldMk cId="921527673" sldId="4683"/>
            <ac:spMk id="2" creationId="{5876FC8E-879A-7B9D-7132-6F6B6D469EB8}"/>
          </ac:spMkLst>
        </pc:spChg>
      </pc:sldChg>
      <pc:sldChg chg="modSp mod">
        <pc:chgData name="Oliva, Jimena" userId="3cac6c87-2558-418f-84f2-067e310f8bcc" providerId="ADAL" clId="{9D2C2BA4-2401-4464-AD9A-55B57E0514FB}" dt="2024-07-04T19:36:28.597" v="6" actId="1076"/>
        <pc:sldMkLst>
          <pc:docMk/>
          <pc:sldMk cId="1864109448" sldId="4685"/>
        </pc:sldMkLst>
        <pc:spChg chg="mod">
          <ac:chgData name="Oliva, Jimena" userId="3cac6c87-2558-418f-84f2-067e310f8bcc" providerId="ADAL" clId="{9D2C2BA4-2401-4464-AD9A-55B57E0514FB}" dt="2024-07-04T19:36:28.597" v="6" actId="1076"/>
          <ac:spMkLst>
            <pc:docMk/>
            <pc:sldMk cId="1864109448" sldId="4685"/>
            <ac:spMk id="2" creationId="{5876FC8E-879A-7B9D-7132-6F6B6D469EB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7B793-3520-40F6-BBDC-58E910B81000}" type="datetimeFigureOut">
              <a:rPr lang="es-CL" smtClean="0"/>
              <a:t>04-07-2024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8FA19-7C2E-48E0-82AB-94A68F219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413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950dede63_0_0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4" name="Google Shape;104;ge950dede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33887-E1C6-8F4E-A490-F5DD9ECDF884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8884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33887-E1C6-8F4E-A490-F5DD9ECDF884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9362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950dede63_0_0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4" name="Google Shape;104;ge950dede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2194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33887-E1C6-8F4E-A490-F5DD9ECDF88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5844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33887-E1C6-8F4E-A490-F5DD9ECDF884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7605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33887-E1C6-8F4E-A490-F5DD9ECDF884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4315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33887-E1C6-8F4E-A490-F5DD9ECDF884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4370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33887-E1C6-8F4E-A490-F5DD9ECDF88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7880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33887-E1C6-8F4E-A490-F5DD9ECDF88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8999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33887-E1C6-8F4E-A490-F5DD9ECDF88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080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233887-E1C6-8F4E-A490-F5DD9ECDF88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8396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2D05F-B585-BC90-5749-83F032EFE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50AB2E-7ECE-7BE3-C9F8-537F938C65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E9B65B-7414-3306-2ADD-BF9D8AB10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B451-5853-45F4-95BE-EF6C82EDB3C0}" type="datetimeFigureOut">
              <a:rPr lang="es-CL" smtClean="0"/>
              <a:t>04-07-2024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34B724-4CAA-8738-043E-CF0E3CD6D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A8BD04-336E-32FC-AE03-E36AC3F1A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9BE5-33E7-4FF1-A79D-08C11989CD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986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5CE05-E564-F10D-F7CD-FA28C7E54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2705DC-7FDA-5D1B-3854-1415309655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BFB61A-0876-59F0-81CF-7550D867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B451-5853-45F4-95BE-EF6C82EDB3C0}" type="datetimeFigureOut">
              <a:rPr lang="es-CL" smtClean="0"/>
              <a:t>04-07-2024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B6FFA0-AF85-4B04-1B65-7F4A6A87D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4D91C2-7099-9ACB-A0C1-DBDB79725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9BE5-33E7-4FF1-A79D-08C11989CD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439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9E95D45-31C6-535A-F0DF-6B490725B1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7A3C00-191B-16DB-5931-A951BF3E7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A946B6-886C-E6D4-9412-F9D1BB719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B451-5853-45F4-95BE-EF6C82EDB3C0}" type="datetimeFigureOut">
              <a:rPr lang="es-CL" smtClean="0"/>
              <a:t>04-07-2024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47E484-ABAF-FBE3-8B02-1E91375FE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487009-27D8-20C7-0F13-A36F902AE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9BE5-33E7-4FF1-A79D-08C11989CD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6513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ítulo y objetos" type="tx">
  <p:cSld name="5_Título y objeto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606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DA5025-A087-CECB-A138-D663A3B46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46C131-1E71-FBD0-3377-E3EE7A17B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BD89F9-21C1-3C0C-B6D6-64C0C8247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B451-5853-45F4-95BE-EF6C82EDB3C0}" type="datetimeFigureOut">
              <a:rPr lang="es-CL" smtClean="0"/>
              <a:t>04-07-2024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A180ED-6B8D-8FFF-77F4-C1FC4B93A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F48413-B159-0143-5928-D77EA1A2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9BE5-33E7-4FF1-A79D-08C11989CD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50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C59CED-E793-C0FC-DEF2-709836337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FE9B8D-EB15-D707-71CD-1A47335EC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997640-CA4C-7E32-526C-3829DCAD2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B451-5853-45F4-95BE-EF6C82EDB3C0}" type="datetimeFigureOut">
              <a:rPr lang="es-CL" smtClean="0"/>
              <a:t>04-07-2024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401113-46CA-A294-6E62-84379DAE7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CF0397-A0D8-0A15-D5A4-6DE174540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9BE5-33E7-4FF1-A79D-08C11989CD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0455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5AE247-4589-7566-CFBC-576E1EE7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8C9C0E-2F06-AB0C-90BC-CEB889D53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2F6CA3-C0E3-4992-5204-E5F4981AD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91419C-8877-B798-AA4E-68C8EC082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B451-5853-45F4-95BE-EF6C82EDB3C0}" type="datetimeFigureOut">
              <a:rPr lang="es-CL" smtClean="0"/>
              <a:t>04-07-2024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644917-DD60-D908-1E98-88981C570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0CFF40-BAAD-6513-B40A-B6383AF7B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9BE5-33E7-4FF1-A79D-08C11989CD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4680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B6034F-C9D5-E379-40DF-32F423DE0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19FF7A-D072-72E6-56DA-F01911F37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5A133B6-762F-165C-A7A1-134EC993C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2DA0D8B-B733-B2E3-815B-973CF2BC2E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6EEA68-7D41-BA58-809D-C944DCAE93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3764F5-0C59-2C84-E782-741BEA58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B451-5853-45F4-95BE-EF6C82EDB3C0}" type="datetimeFigureOut">
              <a:rPr lang="es-CL" smtClean="0"/>
              <a:t>04-07-2024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6C433F8-C188-54AE-F855-846D38DCD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83EA47E-6061-6412-03BB-FDB11436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9BE5-33E7-4FF1-A79D-08C11989CD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507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6B1F9-E3DC-A00C-0EDA-2D8B1D903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5131B8E-97F6-5573-3B5D-44EA047CE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B451-5853-45F4-95BE-EF6C82EDB3C0}" type="datetimeFigureOut">
              <a:rPr lang="es-CL" smtClean="0"/>
              <a:t>04-07-2024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FD2323-9F30-6C73-CB8F-D8B0F7AD3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4EAC4E-E380-D073-57FC-4F4943571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9BE5-33E7-4FF1-A79D-08C11989CD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328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65D43E-8A34-C54E-36DA-A0F84EABE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B451-5853-45F4-95BE-EF6C82EDB3C0}" type="datetimeFigureOut">
              <a:rPr lang="es-CL" smtClean="0"/>
              <a:t>04-07-2024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DBE511D-2345-3039-1E08-4059BB39D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E9C21A-BE7D-3009-D4B6-D4A388742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9BE5-33E7-4FF1-A79D-08C11989CD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267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0DCAE-5B52-7B20-4A1C-D7297FD6C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2F5D4D-9660-35CD-B273-000B2B3E9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643CA4-3882-59B6-241C-2CE0633DE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824B8D-A713-D53B-6B61-24B6C74F0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B451-5853-45F4-95BE-EF6C82EDB3C0}" type="datetimeFigureOut">
              <a:rPr lang="es-CL" smtClean="0"/>
              <a:t>04-07-2024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37A21C-70BC-AFC7-B7BE-AB42E191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F08BDD-B9BE-BC7C-6D69-0F67D2E40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9BE5-33E7-4FF1-A79D-08C11989CD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404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CB4EB-7A9F-BB20-77F6-67642B768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8B68377-DB83-EF7B-8CE1-2C36B2C7D5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B40E-A4C9-70BA-FA43-E120274A7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2E2D31-F873-C050-0B44-2651CF147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B451-5853-45F4-95BE-EF6C82EDB3C0}" type="datetimeFigureOut">
              <a:rPr lang="es-CL" smtClean="0"/>
              <a:t>04-07-2024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AF758F-933B-488B-7B37-84796AC27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E306B7-07A7-6D73-730C-8D9F9E1A1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9BE5-33E7-4FF1-A79D-08C11989CD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186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A11BB34-746D-D085-FAC2-9AEC383C5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00F32F-754D-1C5A-6D28-6379FAAA1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809C2D-D3E3-0DC1-EB11-3468A08443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9B451-5853-45F4-95BE-EF6C82EDB3C0}" type="datetimeFigureOut">
              <a:rPr lang="es-CL" smtClean="0"/>
              <a:t>04-07-2024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E49A31-B258-54A6-AB83-09949E2DB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BFB1FC-8666-9AF4-C619-C14C90A26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C9BE5-33E7-4FF1-A79D-08C11989CD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144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de la pantalla de un video juego&#10;&#10;Descripción generada automáticamente con confianza media">
            <a:extLst>
              <a:ext uri="{FF2B5EF4-FFF2-40B4-BE49-F238E27FC236}">
                <a16:creationId xmlns:a16="http://schemas.microsoft.com/office/drawing/2014/main" id="{C5BFA375-98EA-4B9D-9517-86CC4E1A9A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589" r="20893" b="4539"/>
          <a:stretch/>
        </p:blipFill>
        <p:spPr>
          <a:xfrm>
            <a:off x="0" y="-165100"/>
            <a:ext cx="12192000" cy="70231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227D0F9-F58F-4673-9326-A934E9FD7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853"/>
            <a:ext cx="12192000" cy="633614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0437CAD-7B30-49C9-8A65-4B856E85F95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3" name="Google Shape;113;p27"/>
          <p:cNvSpPr txBox="1"/>
          <p:nvPr/>
        </p:nvSpPr>
        <p:spPr>
          <a:xfrm>
            <a:off x="2839" y="5635590"/>
            <a:ext cx="12178933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/>
            <a:r>
              <a:rPr lang="es-ES" sz="2500" b="1">
                <a:solidFill>
                  <a:schemeClr val="bg1"/>
                </a:solidFill>
                <a:ea typeface="Barlow"/>
                <a:cs typeface="Barlow"/>
                <a:sym typeface="Barlow"/>
              </a:rPr>
              <a:t>Julio 2024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FA7C555-AD75-7492-79FB-37EE32D736C9}"/>
              </a:ext>
            </a:extLst>
          </p:cNvPr>
          <p:cNvSpPr/>
          <p:nvPr/>
        </p:nvSpPr>
        <p:spPr>
          <a:xfrm>
            <a:off x="1" y="4371778"/>
            <a:ext cx="12192000" cy="1182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7200" b="1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A53238F-6A42-4C0D-BBF0-C9CE5AB76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8644" y="3828389"/>
            <a:ext cx="4574710" cy="723343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E9D9645-6F65-A020-82C3-C1F61239375E}"/>
              </a:ext>
            </a:extLst>
          </p:cNvPr>
          <p:cNvSpPr/>
          <p:nvPr/>
        </p:nvSpPr>
        <p:spPr>
          <a:xfrm>
            <a:off x="2" y="4794200"/>
            <a:ext cx="12191998" cy="1182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100" b="1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42A7C1C-8876-6C35-4580-92F453F34871}"/>
              </a:ext>
            </a:extLst>
          </p:cNvPr>
          <p:cNvSpPr txBox="1"/>
          <p:nvPr/>
        </p:nvSpPr>
        <p:spPr>
          <a:xfrm>
            <a:off x="3412" y="4792247"/>
            <a:ext cx="12199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>
                <a:solidFill>
                  <a:schemeClr val="bg1"/>
                </a:solidFill>
              </a:rPr>
              <a:t>CONSEJO DE COORDINACIÓN CIUDAD – PUERTO</a:t>
            </a:r>
          </a:p>
          <a:p>
            <a:pPr algn="ctr"/>
            <a:r>
              <a:rPr lang="es-CL" sz="2400" b="1">
                <a:solidFill>
                  <a:schemeClr val="bg1"/>
                </a:solidFill>
              </a:rPr>
              <a:t>Ejes Borrador Acuerdo San Antonio Sostenible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79D6707-09BC-DC5C-1E21-A4C2672DC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65"/>
            <a:ext cx="12192000" cy="102579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A0D31EF-9A8F-6E41-74C3-3D3BE1F73D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25"/>
          <a:stretch/>
        </p:blipFill>
        <p:spPr>
          <a:xfrm>
            <a:off x="9270389" y="257175"/>
            <a:ext cx="2678422" cy="55743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CA3841E-D195-BC5B-98EB-49CA4236D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769" y="45352"/>
            <a:ext cx="11196638" cy="981076"/>
          </a:xfrm>
        </p:spPr>
        <p:txBody>
          <a:bodyPr>
            <a:normAutofit/>
          </a:bodyPr>
          <a:lstStyle/>
          <a:p>
            <a:r>
              <a:rPr lang="es-CL" sz="3500" b="1" dirty="0">
                <a:solidFill>
                  <a:schemeClr val="bg1"/>
                </a:solidFill>
                <a:latin typeface="+mn-lt"/>
              </a:rPr>
              <a:t>Observaciones Comisión          </a:t>
            </a:r>
            <a:r>
              <a:rPr lang="es-CL" sz="1400" b="1" dirty="0">
                <a:solidFill>
                  <a:schemeClr val="bg1"/>
                </a:solidFill>
                <a:latin typeface="+mn-lt"/>
              </a:rPr>
              <a:t>Miércoles 03 de julio de 2024</a:t>
            </a:r>
            <a:endParaRPr lang="es-CL" sz="35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876FC8E-879A-7B9D-7132-6F6B6D469EB8}"/>
              </a:ext>
            </a:extLst>
          </p:cNvPr>
          <p:cNvSpPr txBox="1"/>
          <p:nvPr/>
        </p:nvSpPr>
        <p:spPr>
          <a:xfrm>
            <a:off x="218705" y="1446880"/>
            <a:ext cx="28500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b="1" dirty="0"/>
              <a:t>Eje Desarrollo Económico y Empleabilidad</a:t>
            </a:r>
            <a:r>
              <a:rPr lang="es-CL" dirty="0"/>
              <a:t>, se logran identificar dos líneas de trabajo, una que dice relación con el desarrollo de infraestructura y otro con el desarrollo capacidades, a través de la generación y gestión del conocimiento.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8193E3D-904A-8860-917D-B26595ED2358}"/>
              </a:ext>
            </a:extLst>
          </p:cNvPr>
          <p:cNvSpPr txBox="1"/>
          <p:nvPr/>
        </p:nvSpPr>
        <p:spPr>
          <a:xfrm>
            <a:off x="3023756" y="1441197"/>
            <a:ext cx="28500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En el </a:t>
            </a:r>
            <a:r>
              <a:rPr lang="es-CL" b="1" dirty="0"/>
              <a:t>Eje Patrimonio Urbano y Cultural</a:t>
            </a:r>
            <a:r>
              <a:rPr lang="es-CL" dirty="0"/>
              <a:t>, se enfatiza en la necesidad de potenciar circuitos patrimoniales materiales e inmateriales. Para ello es crucial fortalecer la identidad local, propiciando espacios de participación ciudadana.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CBD006-65E4-1AA3-7E86-C106F07546A6}"/>
              </a:ext>
            </a:extLst>
          </p:cNvPr>
          <p:cNvSpPr txBox="1"/>
          <p:nvPr/>
        </p:nvSpPr>
        <p:spPr>
          <a:xfrm>
            <a:off x="5828807" y="1446880"/>
            <a:ext cx="28500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El </a:t>
            </a:r>
            <a:r>
              <a:rPr lang="es-CL" b="1" dirty="0"/>
              <a:t>Eje de Desarrollo Portuario e Infraestructura</a:t>
            </a:r>
            <a:r>
              <a:rPr lang="es-CL" dirty="0"/>
              <a:t>, es relacionado con desarrollo portuario y vial, y con la necesidad de incluir a la comunidad en la planificación y ejecución de proyectos.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765513-CDF7-88CD-AF25-75CC8489526C}"/>
              </a:ext>
            </a:extLst>
          </p:cNvPr>
          <p:cNvSpPr txBox="1"/>
          <p:nvPr/>
        </p:nvSpPr>
        <p:spPr>
          <a:xfrm>
            <a:off x="8633858" y="1440802"/>
            <a:ext cx="28500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/>
              <a:t>El </a:t>
            </a:r>
            <a:r>
              <a:rPr lang="es-CL" b="1" dirty="0"/>
              <a:t>Eje de Calidad de Vida y Sostenibilidad, </a:t>
            </a:r>
            <a:r>
              <a:rPr lang="es-CL" dirty="0"/>
              <a:t>estuvo referido a mejorar calidad de los servicios de salud y educación, y cobertura del uso de los espacios públicos. Además generar instancias de coordinación interinstitucional.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93811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79D6707-09BC-DC5C-1E21-A4C2672DC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65"/>
            <a:ext cx="12192000" cy="102579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A0D31EF-9A8F-6E41-74C3-3D3BE1F73D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25"/>
          <a:stretch/>
        </p:blipFill>
        <p:spPr>
          <a:xfrm>
            <a:off x="9270389" y="257175"/>
            <a:ext cx="2678422" cy="55743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CA3841E-D195-BC5B-98EB-49CA4236D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769" y="45352"/>
            <a:ext cx="11196638" cy="981076"/>
          </a:xfrm>
        </p:spPr>
        <p:txBody>
          <a:bodyPr>
            <a:normAutofit/>
          </a:bodyPr>
          <a:lstStyle/>
          <a:p>
            <a:r>
              <a:rPr lang="es-CL" sz="3500" b="1" dirty="0">
                <a:solidFill>
                  <a:schemeClr val="bg1"/>
                </a:solidFill>
                <a:latin typeface="+mn-lt"/>
              </a:rPr>
              <a:t>Observaciones Comisión          </a:t>
            </a:r>
            <a:r>
              <a:rPr lang="es-CL" sz="1400" b="1" dirty="0">
                <a:solidFill>
                  <a:schemeClr val="bg1"/>
                </a:solidFill>
                <a:latin typeface="+mn-lt"/>
              </a:rPr>
              <a:t>Miércoles 03 de julio de 2024</a:t>
            </a:r>
            <a:endParaRPr lang="es-CL" sz="35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876FC8E-879A-7B9D-7132-6F6B6D469EB8}"/>
              </a:ext>
            </a:extLst>
          </p:cNvPr>
          <p:cNvSpPr txBox="1"/>
          <p:nvPr/>
        </p:nvSpPr>
        <p:spPr>
          <a:xfrm>
            <a:off x="349854" y="1472540"/>
            <a:ext cx="1065216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000" dirty="0"/>
              <a:t>Se sugiere que, en atención al objetivo de este Consejo de Coordinación y el alcance del Acuerdo, la sistematización del proceso de participación ciudadana (del taller) sea redactada a un nivel más estratégico, manteniendo lo expuesto en el taller. A fin de avanzar en el Acuerdo por el desarrollo armónico entre la ciudad y el puerto, reconociendo la información del taller que provee pertenencia social, económica, ambiental, urbano y patrimonial.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64109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de la pantalla de un video juego&#10;&#10;Descripción generada automáticamente con confianza media">
            <a:extLst>
              <a:ext uri="{FF2B5EF4-FFF2-40B4-BE49-F238E27FC236}">
                <a16:creationId xmlns:a16="http://schemas.microsoft.com/office/drawing/2014/main" id="{C5BFA375-98EA-4B9D-9517-86CC4E1A9A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589" r="20893" b="4539"/>
          <a:stretch/>
        </p:blipFill>
        <p:spPr>
          <a:xfrm>
            <a:off x="0" y="-165100"/>
            <a:ext cx="12192000" cy="70231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227D0F9-F58F-4673-9326-A934E9FD7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853"/>
            <a:ext cx="12192000" cy="633614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0437CAD-7B30-49C9-8A65-4B856E85F95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3" name="Google Shape;113;p27"/>
          <p:cNvSpPr txBox="1"/>
          <p:nvPr/>
        </p:nvSpPr>
        <p:spPr>
          <a:xfrm>
            <a:off x="2839" y="5635590"/>
            <a:ext cx="12178933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/>
            <a:r>
              <a:rPr lang="es-ES" sz="2500" b="1">
                <a:solidFill>
                  <a:schemeClr val="bg1"/>
                </a:solidFill>
                <a:ea typeface="Barlow"/>
                <a:cs typeface="Barlow"/>
                <a:sym typeface="Barlow"/>
              </a:rPr>
              <a:t>Julio 2024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FA7C555-AD75-7492-79FB-37EE32D736C9}"/>
              </a:ext>
            </a:extLst>
          </p:cNvPr>
          <p:cNvSpPr/>
          <p:nvPr/>
        </p:nvSpPr>
        <p:spPr>
          <a:xfrm>
            <a:off x="1" y="4371778"/>
            <a:ext cx="12192000" cy="1182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7200" b="1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A53238F-6A42-4C0D-BBF0-C9CE5AB76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8644" y="3828389"/>
            <a:ext cx="4574710" cy="723343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E9D9645-6F65-A020-82C3-C1F61239375E}"/>
              </a:ext>
            </a:extLst>
          </p:cNvPr>
          <p:cNvSpPr/>
          <p:nvPr/>
        </p:nvSpPr>
        <p:spPr>
          <a:xfrm>
            <a:off x="2" y="4794200"/>
            <a:ext cx="12191998" cy="1182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100" b="1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42A7C1C-8876-6C35-4580-92F453F34871}"/>
              </a:ext>
            </a:extLst>
          </p:cNvPr>
          <p:cNvSpPr txBox="1"/>
          <p:nvPr/>
        </p:nvSpPr>
        <p:spPr>
          <a:xfrm>
            <a:off x="3412" y="4792247"/>
            <a:ext cx="12199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>
                <a:solidFill>
                  <a:schemeClr val="bg1"/>
                </a:solidFill>
              </a:rPr>
              <a:t>CONSEJO DE COORDINACIÓN CIUDAD – PUERTO</a:t>
            </a:r>
          </a:p>
          <a:p>
            <a:pPr algn="ctr"/>
            <a:r>
              <a:rPr lang="es-CL" sz="2400" b="1">
                <a:solidFill>
                  <a:schemeClr val="bg1"/>
                </a:solidFill>
              </a:rPr>
              <a:t>Ejes Borrador Acuerdo San Antonio Sostenible</a:t>
            </a:r>
          </a:p>
        </p:txBody>
      </p:sp>
    </p:spTree>
    <p:extLst>
      <p:ext uri="{BB962C8B-B14F-4D97-AF65-F5344CB8AC3E}">
        <p14:creationId xmlns:p14="http://schemas.microsoft.com/office/powerpoint/2010/main" val="329180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79D6707-09BC-DC5C-1E21-A4C2672DC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65"/>
            <a:ext cx="12192000" cy="102579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A0D31EF-9A8F-6E41-74C3-3D3BE1F73D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25"/>
          <a:stretch/>
        </p:blipFill>
        <p:spPr>
          <a:xfrm>
            <a:off x="9270389" y="257175"/>
            <a:ext cx="2678422" cy="55743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CA3841E-D195-BC5B-98EB-49CA4236D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31" y="35754"/>
            <a:ext cx="11196638" cy="981076"/>
          </a:xfrm>
        </p:spPr>
        <p:txBody>
          <a:bodyPr>
            <a:normAutofit/>
          </a:bodyPr>
          <a:lstStyle/>
          <a:p>
            <a:r>
              <a:rPr lang="es-CL" sz="3500" b="1">
                <a:solidFill>
                  <a:schemeClr val="bg1"/>
                </a:solidFill>
                <a:latin typeface="+mn-lt"/>
              </a:rPr>
              <a:t>Ejes Borrador Acuerdo San Antonio Sostenible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DFD3A09-3950-2D18-1774-DA30A5F31B01}"/>
              </a:ext>
            </a:extLst>
          </p:cNvPr>
          <p:cNvSpPr txBox="1"/>
          <p:nvPr/>
        </p:nvSpPr>
        <p:spPr>
          <a:xfrm>
            <a:off x="852488" y="2579212"/>
            <a:ext cx="50244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b="1"/>
              <a:t>Desarrollo Económico y Empleabilidad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b="1"/>
              <a:t>Patrimonio Urbano y Cultural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b="1"/>
              <a:t>Desarrollo Portuario e Infraestructura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b="1"/>
              <a:t>Calidad de Vida y Sostenibilidad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A19C536-3A57-F727-9096-A6B69FE209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269" y="1537018"/>
            <a:ext cx="5488305" cy="4115715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80647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79D6707-09BC-DC5C-1E21-A4C2672DC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65"/>
            <a:ext cx="12192000" cy="102579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A0D31EF-9A8F-6E41-74C3-3D3BE1F73D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25"/>
          <a:stretch/>
        </p:blipFill>
        <p:spPr>
          <a:xfrm>
            <a:off x="9270389" y="257175"/>
            <a:ext cx="2678422" cy="55743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CA3841E-D195-BC5B-98EB-49CA4236D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769" y="45352"/>
            <a:ext cx="11196638" cy="981076"/>
          </a:xfrm>
        </p:spPr>
        <p:txBody>
          <a:bodyPr>
            <a:normAutofit/>
          </a:bodyPr>
          <a:lstStyle/>
          <a:p>
            <a:r>
              <a:rPr lang="es-CL" sz="3500" b="1" dirty="0">
                <a:solidFill>
                  <a:schemeClr val="bg1"/>
                </a:solidFill>
                <a:latin typeface="+mn-lt"/>
              </a:rPr>
              <a:t>Comisión Difusión, Comunidad y Educación 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EAA205B-CDB9-EB50-4A5B-F7AFB98FE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712685"/>
              </p:ext>
            </p:extLst>
          </p:nvPr>
        </p:nvGraphicFramePr>
        <p:xfrm>
          <a:off x="3155950" y="1273464"/>
          <a:ext cx="5880100" cy="4699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701619789"/>
                    </a:ext>
                  </a:extLst>
                </a:gridCol>
                <a:gridCol w="254000">
                  <a:extLst>
                    <a:ext uri="{9D8B030D-6E8A-4147-A177-3AD203B41FA5}">
                      <a16:colId xmlns:a16="http://schemas.microsoft.com/office/drawing/2014/main" val="2189049285"/>
                    </a:ext>
                  </a:extLst>
                </a:gridCol>
                <a:gridCol w="3390900">
                  <a:extLst>
                    <a:ext uri="{9D8B030D-6E8A-4147-A177-3AD203B41FA5}">
                      <a16:colId xmlns:a16="http://schemas.microsoft.com/office/drawing/2014/main" val="79000885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>
                          <a:effectLst/>
                          <a:latin typeface="Aptos Narrow" panose="020B0004020202020204" pitchFamily="34" charset="0"/>
                        </a:rPr>
                        <a:t>EJES DE DISCUSIÓN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200" b="1">
                          <a:effectLst/>
                          <a:latin typeface="Aptos Narrow" panose="020B0004020202020204" pitchFamily="34" charset="0"/>
                        </a:rPr>
                        <a:t>SUBEJES DE DISCUSIÓN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733405"/>
                  </a:ext>
                </a:extLst>
              </a:tr>
              <a:tr h="203200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ES" sz="1200">
                          <a:effectLst/>
                          <a:latin typeface="Aptos Narrow"/>
                        </a:rPr>
                        <a:t>Desarrollo Económico y empleabilidad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s-ES" sz="1200">
                          <a:effectLst/>
                          <a:latin typeface="Aptos Narrow" panose="020B0004020202020204" pitchFamily="34" charset="0"/>
                        </a:rPr>
                        <a:t>Educación Pública de nivel superior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0413133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s-ES" sz="1200">
                          <a:effectLst/>
                          <a:latin typeface="Aptos Narrow" panose="020B0004020202020204" pitchFamily="34" charset="0"/>
                        </a:rPr>
                        <a:t>Capacitación y convenios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44218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s-ES" sz="1200">
                          <a:effectLst/>
                          <a:latin typeface="Aptos Narrow" panose="020B0004020202020204" pitchFamily="34" charset="0"/>
                        </a:rPr>
                        <a:t>Encuestas y bases de datos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033063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s-ES" sz="1200">
                          <a:effectLst/>
                          <a:latin typeface="Aptos Narrow" panose="020B0004020202020204" pitchFamily="34" charset="0"/>
                        </a:rPr>
                        <a:t>Desarrollo Económico Local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024637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s-ES" sz="1200">
                          <a:effectLst/>
                          <a:latin typeface="Aptos Narrow" panose="020B0004020202020204" pitchFamily="34" charset="0"/>
                        </a:rPr>
                        <a:t>Diversificación económica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1647945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s-ES" sz="1200">
                          <a:effectLst/>
                          <a:latin typeface="Aptos Narrow" panose="020B0004020202020204" pitchFamily="34" charset="0"/>
                        </a:rPr>
                        <a:t>Turismo y ecosistema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374280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s-ES" sz="1200">
                          <a:effectLst/>
                          <a:latin typeface="Aptos Narrow" panose="020B0004020202020204" pitchFamily="34" charset="0"/>
                        </a:rPr>
                        <a:t>Organizaciones asociativas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9028703"/>
                  </a:ext>
                </a:extLst>
              </a:tr>
              <a:tr h="215900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s-ES" sz="1200">
                          <a:effectLst/>
                          <a:latin typeface="Aptos Narrow" panose="020B0004020202020204" pitchFamily="34" charset="0"/>
                        </a:rPr>
                        <a:t>Patrimonio Urbano y cultural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s-ES" sz="1200">
                          <a:effectLst/>
                          <a:latin typeface="Aptos Narrow" panose="020B0004020202020204" pitchFamily="34" charset="0"/>
                        </a:rPr>
                        <a:t>Perspectiva Provincial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964816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s-ES" sz="1200">
                          <a:effectLst/>
                          <a:latin typeface="Aptos Narrow" panose="020B0004020202020204" pitchFamily="34" charset="0"/>
                        </a:rPr>
                        <a:t>Plan de Acción Integral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6411524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s-ES" sz="1200">
                          <a:effectLst/>
                          <a:latin typeface="Aptos Narrow" panose="020B0004020202020204" pitchFamily="34" charset="0"/>
                        </a:rPr>
                        <a:t>Infraestructura y Economía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964702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s-ES" sz="1200">
                          <a:effectLst/>
                          <a:latin typeface="Aptos Narrow" panose="020B0004020202020204" pitchFamily="34" charset="0"/>
                        </a:rPr>
                        <a:t>Patrimonio y Turismo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355069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s-ES" sz="1200">
                          <a:effectLst/>
                          <a:latin typeface="Aptos Narrow" panose="020B0004020202020204" pitchFamily="34" charset="0"/>
                        </a:rPr>
                        <a:t>Preservación y Protección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314278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s-ES" sz="1200">
                          <a:effectLst/>
                          <a:latin typeface="Aptos Narrow" panose="020B0004020202020204" pitchFamily="34" charset="0"/>
                        </a:rPr>
                        <a:t>Educación y Memoria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2633481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s-ES" sz="1200">
                          <a:effectLst/>
                          <a:latin typeface="Aptos Narrow" panose="020B0004020202020204" pitchFamily="34" charset="0"/>
                        </a:rPr>
                        <a:t>Identidad Cultural y Patrimonio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8504471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s-ES" sz="1200">
                          <a:effectLst/>
                          <a:latin typeface="Aptos Narrow" panose="020B0004020202020204" pitchFamily="34" charset="0"/>
                        </a:rPr>
                        <a:t>Espacios Públicos y Participación Comunitaria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815199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s-ES" sz="1200">
                          <a:effectLst/>
                          <a:latin typeface="Aptos Narrow" panose="020B0004020202020204" pitchFamily="34" charset="0"/>
                        </a:rPr>
                        <a:t>Participación y comunidad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629006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s-ES" sz="1200">
                          <a:effectLst/>
                          <a:latin typeface="Aptos Narrow" panose="020B0004020202020204" pitchFamily="34" charset="0"/>
                        </a:rPr>
                        <a:t>Fortalecimiento de la Identidad Local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605413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>
                          <a:effectLst/>
                          <a:latin typeface="Aptos Narrow" panose="020B0004020202020204" pitchFamily="34" charset="0"/>
                        </a:rPr>
                        <a:t>Desarrollo portuario e infraestructura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s-ES" sz="1200">
                          <a:effectLst/>
                          <a:latin typeface="Aptos Narrow" panose="020B0004020202020204" pitchFamily="34" charset="0"/>
                        </a:rPr>
                        <a:t>Participación ciudadana y transparencia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489156"/>
                  </a:ext>
                </a:extLst>
              </a:tr>
              <a:tr h="2286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200">
                          <a:effectLst/>
                          <a:latin typeface="Aptos Narrow" panose="020B0004020202020204" pitchFamily="34" charset="0"/>
                        </a:rPr>
                        <a:t>Calidad de vida y sostenibilidad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s-ES" sz="1200">
                          <a:effectLst/>
                          <a:latin typeface="Aptos Narrow" panose="020B0004020202020204" pitchFamily="34" charset="0"/>
                        </a:rPr>
                        <a:t>Inversión y educación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1525361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s-ES" sz="1200">
                          <a:effectLst/>
                          <a:latin typeface="Aptos Narrow" panose="020B0004020202020204" pitchFamily="34" charset="0"/>
                        </a:rPr>
                        <a:t>Participación comunitaria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1878931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s-ES" sz="1200">
                          <a:effectLst/>
                          <a:latin typeface="Aptos Narrow" panose="020B0004020202020204" pitchFamily="34" charset="0"/>
                        </a:rPr>
                        <a:t>Participación y coordinación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5726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919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79D6707-09BC-DC5C-1E21-A4C2672DC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65"/>
            <a:ext cx="12192000" cy="102579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A0D31EF-9A8F-6E41-74C3-3D3BE1F73D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25"/>
          <a:stretch/>
        </p:blipFill>
        <p:spPr>
          <a:xfrm>
            <a:off x="9270389" y="257175"/>
            <a:ext cx="2678422" cy="55743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CA3841E-D195-BC5B-98EB-49CA4236D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769" y="45352"/>
            <a:ext cx="11196638" cy="981076"/>
          </a:xfrm>
        </p:spPr>
        <p:txBody>
          <a:bodyPr>
            <a:normAutofit/>
          </a:bodyPr>
          <a:lstStyle/>
          <a:p>
            <a:r>
              <a:rPr lang="es-CL" sz="3500" b="1" dirty="0">
                <a:solidFill>
                  <a:schemeClr val="bg1"/>
                </a:solidFill>
                <a:latin typeface="+mn-lt"/>
              </a:rPr>
              <a:t>Desarrollo Económico y Empleabilidad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9978DDE-2DCC-FB55-AFF8-F33E57F707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861"/>
          <a:stretch/>
        </p:blipFill>
        <p:spPr>
          <a:xfrm>
            <a:off x="687137" y="1026428"/>
            <a:ext cx="10347308" cy="366886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14C6FED-FF89-C669-06F3-D06AF9DA73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769" y="4695290"/>
            <a:ext cx="10347308" cy="141528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4D781F4-7758-AD1D-5ECD-D5FAEE0208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137" y="6204924"/>
            <a:ext cx="10347308" cy="60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64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79D6707-09BC-DC5C-1E21-A4C2672DC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65"/>
            <a:ext cx="12192000" cy="102579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A0D31EF-9A8F-6E41-74C3-3D3BE1F73D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25"/>
          <a:stretch/>
        </p:blipFill>
        <p:spPr>
          <a:xfrm>
            <a:off x="9270389" y="257175"/>
            <a:ext cx="2678422" cy="55743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CA3841E-D195-BC5B-98EB-49CA4236D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769" y="45352"/>
            <a:ext cx="11196638" cy="981076"/>
          </a:xfrm>
        </p:spPr>
        <p:txBody>
          <a:bodyPr>
            <a:normAutofit/>
          </a:bodyPr>
          <a:lstStyle/>
          <a:p>
            <a:r>
              <a:rPr lang="es-CL" sz="3500" b="1" dirty="0">
                <a:solidFill>
                  <a:schemeClr val="bg1"/>
                </a:solidFill>
                <a:latin typeface="+mn-lt"/>
              </a:rPr>
              <a:t>Patrimonio Urbano y Cultural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7DBCE4C-50FD-DCAD-F9F1-8FB03750D4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9397"/>
          <a:stretch/>
        </p:blipFill>
        <p:spPr>
          <a:xfrm>
            <a:off x="592769" y="1506055"/>
            <a:ext cx="9814952" cy="162756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3563EE5-5760-8220-7322-81BB4C3ABC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2852"/>
          <a:stretch/>
        </p:blipFill>
        <p:spPr>
          <a:xfrm>
            <a:off x="592769" y="3133618"/>
            <a:ext cx="9814952" cy="250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58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79D6707-09BC-DC5C-1E21-A4C2672DC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65"/>
            <a:ext cx="12192000" cy="102579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A0D31EF-9A8F-6E41-74C3-3D3BE1F73D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25"/>
          <a:stretch/>
        </p:blipFill>
        <p:spPr>
          <a:xfrm>
            <a:off x="9270389" y="257175"/>
            <a:ext cx="2678422" cy="55743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CA3841E-D195-BC5B-98EB-49CA4236D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769" y="45352"/>
            <a:ext cx="11196638" cy="981076"/>
          </a:xfrm>
        </p:spPr>
        <p:txBody>
          <a:bodyPr>
            <a:normAutofit/>
          </a:bodyPr>
          <a:lstStyle/>
          <a:p>
            <a:r>
              <a:rPr lang="es-CL" sz="3500" b="1" dirty="0">
                <a:solidFill>
                  <a:schemeClr val="bg1"/>
                </a:solidFill>
                <a:latin typeface="+mn-lt"/>
              </a:rPr>
              <a:t>Patrimonio Urbano y Cultural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469CF7C-0A8B-B998-66E3-74B320A62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769" y="1228653"/>
            <a:ext cx="10602930" cy="518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08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79D6707-09BC-DC5C-1E21-A4C2672DC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65"/>
            <a:ext cx="12192000" cy="102579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A0D31EF-9A8F-6E41-74C3-3D3BE1F73D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25"/>
          <a:stretch/>
        </p:blipFill>
        <p:spPr>
          <a:xfrm>
            <a:off x="9270389" y="257175"/>
            <a:ext cx="2678422" cy="55743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CA3841E-D195-BC5B-98EB-49CA4236D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769" y="45352"/>
            <a:ext cx="11196638" cy="981076"/>
          </a:xfrm>
        </p:spPr>
        <p:txBody>
          <a:bodyPr>
            <a:normAutofit/>
          </a:bodyPr>
          <a:lstStyle/>
          <a:p>
            <a:r>
              <a:rPr lang="es-CL" sz="3500" b="1" dirty="0">
                <a:solidFill>
                  <a:schemeClr val="bg1"/>
                </a:solidFill>
                <a:latin typeface="+mn-lt"/>
              </a:rPr>
              <a:t>Desarrollo Portuario e Infraestructura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19FF273-72D4-868D-5A49-14002776EB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65" y="2775647"/>
            <a:ext cx="11614746" cy="76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31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79D6707-09BC-DC5C-1E21-A4C2672DC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65"/>
            <a:ext cx="12192000" cy="102579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A0D31EF-9A8F-6E41-74C3-3D3BE1F73D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25"/>
          <a:stretch/>
        </p:blipFill>
        <p:spPr>
          <a:xfrm>
            <a:off x="9270389" y="257175"/>
            <a:ext cx="2678422" cy="55743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CA3841E-D195-BC5B-98EB-49CA4236D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769" y="45352"/>
            <a:ext cx="11196638" cy="981076"/>
          </a:xfrm>
        </p:spPr>
        <p:txBody>
          <a:bodyPr>
            <a:normAutofit/>
          </a:bodyPr>
          <a:lstStyle/>
          <a:p>
            <a:r>
              <a:rPr lang="es-CL" sz="3500" b="1" dirty="0">
                <a:solidFill>
                  <a:schemeClr val="bg1"/>
                </a:solidFill>
                <a:latin typeface="+mn-lt"/>
              </a:rPr>
              <a:t>Calidad de Vida y Sostenibilidad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D0E3D8-0B76-DF13-4A1F-564B5CAB45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769" y="2141743"/>
            <a:ext cx="10469366" cy="63621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E1B78DC-A8F9-01EF-8B87-04A5A5486E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769" y="2989780"/>
            <a:ext cx="10659095" cy="169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64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79D6707-09BC-DC5C-1E21-A4C2672DC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65"/>
            <a:ext cx="12192000" cy="102579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A0D31EF-9A8F-6E41-74C3-3D3BE1F73D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25"/>
          <a:stretch/>
        </p:blipFill>
        <p:spPr>
          <a:xfrm>
            <a:off x="9270389" y="257175"/>
            <a:ext cx="2678422" cy="55743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CA3841E-D195-BC5B-98EB-49CA4236D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769" y="45352"/>
            <a:ext cx="11196638" cy="981076"/>
          </a:xfrm>
        </p:spPr>
        <p:txBody>
          <a:bodyPr>
            <a:normAutofit/>
          </a:bodyPr>
          <a:lstStyle/>
          <a:p>
            <a:r>
              <a:rPr lang="es-CL" sz="3500" b="1" dirty="0">
                <a:solidFill>
                  <a:schemeClr val="bg1"/>
                </a:solidFill>
                <a:latin typeface="+mn-lt"/>
              </a:rPr>
              <a:t>Observaciones Comisión          </a:t>
            </a:r>
            <a:r>
              <a:rPr lang="es-CL" sz="1400" b="1" dirty="0">
                <a:solidFill>
                  <a:schemeClr val="bg1"/>
                </a:solidFill>
                <a:latin typeface="+mn-lt"/>
              </a:rPr>
              <a:t>Miércoles 03 de julio de 2024</a:t>
            </a:r>
            <a:endParaRPr lang="es-CL" sz="35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876FC8E-879A-7B9D-7132-6F6B6D469EB8}"/>
              </a:ext>
            </a:extLst>
          </p:cNvPr>
          <p:cNvSpPr txBox="1"/>
          <p:nvPr/>
        </p:nvSpPr>
        <p:spPr>
          <a:xfrm>
            <a:off x="592769" y="1657476"/>
            <a:ext cx="1065216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000" dirty="0"/>
              <a:t>Se realizan observaciones sobre los ejes de discusión que pueden ser abordados desde la Comisión;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000" dirty="0"/>
              <a:t>La Comisión revisa los 4 ejes de discusión y 21 </a:t>
            </a:r>
            <a:r>
              <a:rPr lang="es-CL" sz="2000" dirty="0" err="1"/>
              <a:t>subejes</a:t>
            </a:r>
            <a:r>
              <a:rPr lang="es-CL" sz="2000" dirty="0"/>
              <a:t> o dimensiones de estos ejes;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000" dirty="0"/>
              <a:t>Se considera que existen </a:t>
            </a:r>
            <a:r>
              <a:rPr lang="es-CL" sz="2000" dirty="0" err="1"/>
              <a:t>subejes</a:t>
            </a:r>
            <a:r>
              <a:rPr lang="es-CL" sz="2000" dirty="0"/>
              <a:t> de discusión que desbordan la temática de Difusión, Comunidad y Educación, es decir </a:t>
            </a:r>
            <a:r>
              <a:rPr lang="es-CL" sz="2000" dirty="0" err="1"/>
              <a:t>subejes</a:t>
            </a:r>
            <a:r>
              <a:rPr lang="es-CL" sz="2000" dirty="0"/>
              <a:t> que también podrían ser abordados desde otras comisiones. Esto responde a que los temas referidos en el taller ciudadano eran amplios y diversos;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000" dirty="0"/>
              <a:t>Se describen algunas experiencias de los integrantes de la Comisión en el taller ciudadano;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215276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548</Words>
  <Application>Microsoft Office PowerPoint</Application>
  <PresentationFormat>Panorámica</PresentationFormat>
  <Paragraphs>98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Aptos Narrow</vt:lpstr>
      <vt:lpstr>Arial</vt:lpstr>
      <vt:lpstr>Calibri</vt:lpstr>
      <vt:lpstr>Calibri Light</vt:lpstr>
      <vt:lpstr>Tema de Office</vt:lpstr>
      <vt:lpstr>Presentación de PowerPoint</vt:lpstr>
      <vt:lpstr>Ejes Borrador Acuerdo San Antonio Sostenible</vt:lpstr>
      <vt:lpstr>Comisión Difusión, Comunidad y Educación </vt:lpstr>
      <vt:lpstr>Desarrollo Económico y Empleabilidad </vt:lpstr>
      <vt:lpstr>Patrimonio Urbano y Cultural</vt:lpstr>
      <vt:lpstr>Patrimonio Urbano y Cultural</vt:lpstr>
      <vt:lpstr>Desarrollo Portuario e Infraestructura</vt:lpstr>
      <vt:lpstr>Calidad de Vida y Sostenibilidad</vt:lpstr>
      <vt:lpstr>Observaciones Comisión          Miércoles 03 de julio de 2024</vt:lpstr>
      <vt:lpstr>Observaciones Comisión          Miércoles 03 de julio de 2024</vt:lpstr>
      <vt:lpstr>Observaciones Comisión          Miércoles 03 de julio de 2024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Oliva, Jimena</dc:creator>
  <cp:lastModifiedBy>Oliva, Jimena</cp:lastModifiedBy>
  <cp:revision>14</cp:revision>
  <dcterms:created xsi:type="dcterms:W3CDTF">2024-07-02T15:49:53Z</dcterms:created>
  <dcterms:modified xsi:type="dcterms:W3CDTF">2024-07-04T19:36:36Z</dcterms:modified>
</cp:coreProperties>
</file>